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6"/>
  </p:notesMasterIdLst>
  <p:sldIdLst>
    <p:sldId id="258" r:id="rId2"/>
    <p:sldId id="270" r:id="rId3"/>
    <p:sldId id="271" r:id="rId4"/>
    <p:sldId id="256" r:id="rId5"/>
    <p:sldId id="257" r:id="rId6"/>
    <p:sldId id="259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Georgia" panose="02040502050405020303" pitchFamily="18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CC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FBD87D-FCC8-4802-8901-401EA31CDA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685800"/>
            <a:ext cx="8534400" cy="2819400"/>
          </a:xfrm>
        </p:spPr>
        <p:txBody>
          <a:bodyPr/>
          <a:lstStyle>
            <a:lvl1pPr algn="l">
              <a:defRPr sz="5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37338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3600" b="1" i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21F6E71-9134-4E60-8D23-F1DAA297EA66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B52675B-CD15-4192-8062-CEA4E0A471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86DA1B-BB6D-449C-B441-E9D40766FCFA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384E2A-E87B-4A5B-A1B5-10048652EB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76B459-0634-43F6-8585-A7542FCA6640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A2C7A3-56CE-4837-9002-C43755F810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DEB64E-E5B2-49D6-B309-C9F89A14BEB3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96125-E14E-416D-A59C-D0FC181138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FBDC3-DFD7-42E3-BCBA-F7F9E3530962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03F7E-BBD1-4FDE-B277-79B7A6D947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9B0260-84AF-4C63-BDFE-6C9231E70DFB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779E7-9D87-4D70-807A-3DD7A11890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CAEF58-284F-4841-B1AD-A4BFF0D8A804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DC200-22C1-4DFF-B154-3048F7AF1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44649E-74E7-4E9D-95A0-EE6717DF8500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526C5-2916-4BEB-8DD9-4B04B53700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4647A3-7235-4879-B83E-C9E2840E0816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FEAE3-C4F5-494E-89D3-9E1EEEC30E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FAA36C-8370-487F-93E2-55CE442EB9CF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16966-0E14-4598-84EC-5FFD88FD38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973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973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8CB6EE-5515-476E-B6F2-482AA244166B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9A0B1-23AC-4CFD-B61E-7DAC4D31F5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3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CCFF"/>
                </a:solidFill>
              </a:defRPr>
            </a:lvl1pPr>
          </a:lstStyle>
          <a:p>
            <a:fld id="{B29C0B8E-602C-4297-9FF2-208695F78A7F}" type="datetime1">
              <a:rPr lang="en-US"/>
              <a:pPr/>
              <a:t>12/19/2024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553200"/>
            <a:ext cx="822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66CCFF"/>
                </a:solidFill>
              </a:defRPr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66400" y="6553200"/>
            <a:ext cx="162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66CCFF"/>
                </a:solidFill>
              </a:defRPr>
            </a:lvl1pPr>
          </a:lstStyle>
          <a:p>
            <a:fld id="{482C2F88-F8CC-4A1B-A964-23BAD0D24C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CC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66CC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66CCF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66CC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66CC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6CC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8229600" cy="1143000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029200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563562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Georgia" pitchFamily="18" charset="0"/>
              </a:rPr>
              <a:t>TRUE or FALSE?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914400"/>
            <a:ext cx="9906000" cy="5638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Georgia" pitchFamily="18" charset="0"/>
              </a:rPr>
              <a:t>-</a:t>
            </a:r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True or False The angel Gabriel appeared to Joseph to inform him that Mary was with child.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The Bible says that three wise men came to the manger to worship and give gifts to Jesus.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The Bible says that an unknown number of wise men came to the manger to worship Jesus.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The wise men were kings from the Orient.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A bright star appeared in the sky and led the shepherds to the manger.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563562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Georgia" pitchFamily="18" charset="0"/>
              </a:rPr>
              <a:t>TRUE or FALSE?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914400"/>
            <a:ext cx="10134600" cy="5638800"/>
          </a:xfrm>
        </p:spPr>
        <p:txBody>
          <a:bodyPr/>
          <a:lstStyle/>
          <a:p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A bright star appeared in the sky and led the wise men to the manger.</a:t>
            </a:r>
          </a:p>
          <a:p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The shepherds and the wise men were present on the night of Jesus' birth.</a:t>
            </a:r>
          </a:p>
          <a:p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The translation of the word, "Immanuel" is "Savior."</a:t>
            </a:r>
          </a:p>
          <a:p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Jesus was born in Jerusalem.</a:t>
            </a:r>
          </a:p>
          <a:p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-True or False An innkeeper told Mary and Joseph that there was no room in the inn, thus Jesus was born in a manger.</a:t>
            </a:r>
          </a:p>
          <a:p>
            <a:pPr algn="ctr">
              <a:buNone/>
            </a:pPr>
            <a:r>
              <a:rPr lang="en-US" sz="4000" dirty="0">
                <a:solidFill>
                  <a:schemeClr val="bg1"/>
                </a:solidFill>
                <a:latin typeface="Georgia" pitchFamily="18" charset="0"/>
              </a:rPr>
              <a:t>Every Statement Was FALSE!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152400"/>
            <a:ext cx="8534400" cy="3352800"/>
          </a:xfrm>
        </p:spPr>
        <p:txBody>
          <a:bodyPr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Georgia" pitchFamily="18" charset="0"/>
              </a:rPr>
              <a:t>Bible Authority Contained in the New Testament                                                                                                                 </a:t>
            </a:r>
            <a:r>
              <a:rPr lang="en-US" dirty="0">
                <a:solidFill>
                  <a:schemeClr val="bg1"/>
                </a:solidFill>
                <a:latin typeface="Georgia" pitchFamily="18" charset="0"/>
              </a:rPr>
              <a:t>                                                                   </a:t>
            </a:r>
            <a:r>
              <a:rPr lang="en-US" dirty="0">
                <a:latin typeface="Georgia" pitchFamily="18" charset="0"/>
              </a:rPr>
              <a:t>                       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733800"/>
            <a:ext cx="8991600" cy="2667000"/>
          </a:xfrm>
        </p:spPr>
        <p:txBody>
          <a:bodyPr/>
          <a:lstStyle/>
          <a:p>
            <a:r>
              <a:rPr lang="en-US" i="0" dirty="0">
                <a:solidFill>
                  <a:schemeClr val="bg1"/>
                </a:solidFill>
                <a:latin typeface="Georgia" pitchFamily="18" charset="0"/>
              </a:rPr>
              <a:t>Matthew 28:18 “all authority”</a:t>
            </a:r>
          </a:p>
          <a:p>
            <a:r>
              <a:rPr lang="en-US" i="0" dirty="0">
                <a:solidFill>
                  <a:schemeClr val="bg1"/>
                </a:solidFill>
                <a:latin typeface="Georgia" pitchFamily="18" charset="0"/>
              </a:rPr>
              <a:t>Matthew 26:26-28  Command</a:t>
            </a:r>
          </a:p>
          <a:p>
            <a:r>
              <a:rPr lang="en-US" i="0" dirty="0">
                <a:solidFill>
                  <a:schemeClr val="bg1"/>
                </a:solidFill>
                <a:latin typeface="Georgia" pitchFamily="18" charset="0"/>
              </a:rPr>
              <a:t>Acts 20:7  Example/ Necessary Inference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What does this have to do with Christ’s Birth?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10896600" cy="4953000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Georgia" pitchFamily="18" charset="0"/>
              </a:rPr>
              <a:t>Luke 2:8 “shepherds living out in the fields”</a:t>
            </a:r>
          </a:p>
          <a:p>
            <a:r>
              <a:rPr lang="en-US" sz="3600" b="1" dirty="0">
                <a:solidFill>
                  <a:schemeClr val="bg1"/>
                </a:solidFill>
                <a:latin typeface="Georgia" pitchFamily="18" charset="0"/>
              </a:rPr>
              <a:t>“remaining out doors” “clear our Savior born before 25</a:t>
            </a:r>
            <a:r>
              <a:rPr lang="en-US" sz="3600" b="1" baseline="30000" dirty="0">
                <a:solidFill>
                  <a:schemeClr val="bg1"/>
                </a:solidFill>
                <a:latin typeface="Georgia" pitchFamily="18" charset="0"/>
              </a:rPr>
              <a:t>th</a:t>
            </a:r>
            <a:r>
              <a:rPr lang="en-US" sz="3600" b="1" dirty="0">
                <a:solidFill>
                  <a:schemeClr val="bg1"/>
                </a:solidFill>
                <a:latin typeface="Georgia" pitchFamily="18" charset="0"/>
              </a:rPr>
              <a:t> of December” Albert Barnes Notes on New Testament</a:t>
            </a:r>
          </a:p>
          <a:p>
            <a:r>
              <a:rPr lang="en-US" sz="3600" b="1" dirty="0">
                <a:solidFill>
                  <a:schemeClr val="bg1"/>
                </a:solidFill>
                <a:latin typeface="Georgia" pitchFamily="18" charset="0"/>
              </a:rPr>
              <a:t>“December is a rainy month” Pulpit Commentary</a:t>
            </a:r>
          </a:p>
          <a:p>
            <a:r>
              <a:rPr lang="en-US" sz="3600" b="1" dirty="0">
                <a:solidFill>
                  <a:schemeClr val="bg1"/>
                </a:solidFill>
                <a:latin typeface="Georgia" pitchFamily="18" charset="0"/>
              </a:rPr>
              <a:t>“main bulk of the rain in December” ISBE</a:t>
            </a:r>
          </a:p>
          <a:p>
            <a:r>
              <a:rPr lang="en-US" sz="3600" b="1" dirty="0">
                <a:solidFill>
                  <a:schemeClr val="bg1"/>
                </a:solidFill>
                <a:latin typeface="Georgia" pitchFamily="18" charset="0"/>
              </a:rPr>
              <a:t>Probably between Sept. &amp; Oct.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Where Did Christ-Mass Come From?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10287000" cy="51816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“Christians chose that day to counteract the pagan Saturnalia…have a right to use whatever will reinforce God’s universal love” americancatholic.org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“Irenaeus and Tertullian omit” Catholic Encyclopedia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“The pagan festival (Brumalia, Dec.25) with its riot &amp; merry making was so popular that Christians were glad of an excuse to continue its celebration”  Schaff- Herzog Encyc.</a:t>
            </a:r>
          </a:p>
          <a:p>
            <a:endParaRPr lang="en-US" b="1" dirty="0">
              <a:solidFill>
                <a:schemeClr val="bg1"/>
              </a:solidFill>
              <a:latin typeface="Georgia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10210800" cy="1782762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Georgia" pitchFamily="18" charset="0"/>
              </a:rPr>
              <a:t>Some Days May Be Observed Without Religious Significance</a:t>
            </a:r>
            <a:endParaRPr lang="en-US" sz="4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10134600" cy="45720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Romans 14:6 – Birthday, Anniversary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Some things observed religiously, without authority – Circumcision, Washing hands, Eating Meat offered to idols. 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Others observe NOT religiously.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Holidays we observe without religious significance:  New Years, Memorial Day, Thanksgiving, 4</a:t>
            </a:r>
            <a:r>
              <a:rPr lang="en-US" b="1" baseline="30000" dirty="0">
                <a:solidFill>
                  <a:schemeClr val="bg1"/>
                </a:solidFill>
                <a:latin typeface="Georgia" pitchFamily="18" charset="0"/>
              </a:rPr>
              <a:t>th</a:t>
            </a:r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 of July, etc.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1173162"/>
          </a:xfrm>
        </p:spPr>
        <p:txBody>
          <a:bodyPr/>
          <a:lstStyle/>
          <a:p>
            <a:r>
              <a:rPr lang="en-US" sz="6600" b="1" dirty="0">
                <a:solidFill>
                  <a:schemeClr val="bg1"/>
                </a:solidFill>
                <a:latin typeface="Georgia" pitchFamily="18" charset="0"/>
              </a:rPr>
              <a:t>Circumcision</a:t>
            </a:r>
            <a:endParaRPr lang="en-US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10287000" cy="5029200"/>
          </a:xfrm>
        </p:spPr>
        <p:txBody>
          <a:bodyPr/>
          <a:lstStyle/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Under New Covenant, Wrong Religiously- Galatians 5:1-4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NOT wrong if it is NOT observed as a religious rite – Galatians 5:6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Paul had Timothy circumcised – Acts 16:3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Paul kept Pentecost – Acts 20:16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BUT NOT in Obedience to the Law of Moses!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Colossians 2:16 “let no one judge you …”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Georgia" pitchFamily="18" charset="0"/>
              </a:rPr>
              <a:t>Four Extremes:</a:t>
            </a:r>
            <a:endParaRPr lang="en-US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10287000" cy="5638800"/>
          </a:xfrm>
        </p:spPr>
        <p:txBody>
          <a:bodyPr/>
          <a:lstStyle/>
          <a:p>
            <a:r>
              <a:rPr lang="en-US" sz="3100" b="1" dirty="0">
                <a:solidFill>
                  <a:schemeClr val="bg1"/>
                </a:solidFill>
                <a:latin typeface="Georgia" pitchFamily="18" charset="0"/>
              </a:rPr>
              <a:t>Observe religiously anyway- </a:t>
            </a:r>
          </a:p>
          <a:p>
            <a:r>
              <a:rPr lang="en-US" sz="3100" b="1" dirty="0">
                <a:solidFill>
                  <a:schemeClr val="bg1"/>
                </a:solidFill>
                <a:latin typeface="Georgia" pitchFamily="18" charset="0"/>
              </a:rPr>
              <a:t>Colossians 3:17 “do all in the name of the Lord”</a:t>
            </a:r>
          </a:p>
          <a:p>
            <a:r>
              <a:rPr lang="en-US" sz="3100" b="1" dirty="0">
                <a:solidFill>
                  <a:schemeClr val="bg1"/>
                </a:solidFill>
                <a:latin typeface="Georgia" pitchFamily="18" charset="0"/>
              </a:rPr>
              <a:t>Matthew 7:21-23 “will of My Father in Heaven”</a:t>
            </a:r>
          </a:p>
          <a:p>
            <a:r>
              <a:rPr lang="en-US" sz="3100" b="1" dirty="0">
                <a:solidFill>
                  <a:schemeClr val="bg1"/>
                </a:solidFill>
                <a:latin typeface="Georgia" pitchFamily="18" charset="0"/>
              </a:rPr>
              <a:t>Galatians 4:10,11 “I am afraid for you…”</a:t>
            </a:r>
          </a:p>
          <a:p>
            <a:r>
              <a:rPr lang="en-US" sz="3100" b="1" dirty="0">
                <a:solidFill>
                  <a:schemeClr val="bg1"/>
                </a:solidFill>
                <a:latin typeface="Georgia" pitchFamily="18" charset="0"/>
              </a:rPr>
              <a:t>Allow Festivities to take Priority over serving God- Matthew 6:33 “seek first the kingdom of God”</a:t>
            </a:r>
          </a:p>
          <a:p>
            <a:r>
              <a:rPr lang="en-US" sz="3100" b="1" dirty="0">
                <a:solidFill>
                  <a:schemeClr val="bg1"/>
                </a:solidFill>
                <a:latin typeface="Georgia" pitchFamily="18" charset="0"/>
              </a:rPr>
              <a:t>Engage in Sinful Activities Associated with the holiday- Galatians 5:19-21 “works of the flesh” Titus 2:12 “deny ungodliness and worldly lust”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Georgia" pitchFamily="18" charset="0"/>
              </a:rPr>
              <a:t>Four Extremes:</a:t>
            </a:r>
            <a:endParaRPr lang="en-US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10210800" cy="5638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Bind Total Nonobservance on All-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It is a National Holiday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Christians can observe customs so long as they do not contradict the Bible.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Must Separate Civil from Religious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Had pagan &amp; Catholic origins, but is not now totally regarded as a religious day</a:t>
            </a:r>
          </a:p>
          <a:p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Other holidays with religious origins: Valentines, New Years, St. Patrick’s, Easter, &amp; Memorial Day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Georgia" pitchFamily="18" charset="0"/>
              </a:rPr>
              <a:t>Arguments:</a:t>
            </a:r>
            <a:endParaRPr lang="en-US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10134600" cy="5638800"/>
          </a:xfrm>
        </p:spPr>
        <p:txBody>
          <a:bodyPr/>
          <a:lstStyle/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Name gives it religious significance thus should not be observed-</a:t>
            </a:r>
          </a:p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“we have a Mass for every Saint, but there is no Mass for Christ.” Britannica</a:t>
            </a:r>
          </a:p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Origin of City Names Religious:</a:t>
            </a:r>
          </a:p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San Francisco – St Francs of Assisi</a:t>
            </a:r>
          </a:p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San Antonio – St Anthony</a:t>
            </a:r>
          </a:p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Corpus Christi – the body of Christ</a:t>
            </a:r>
          </a:p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Santa Paula – St Paula</a:t>
            </a:r>
          </a:p>
          <a:p>
            <a:r>
              <a:rPr lang="en-US" sz="3000" b="1" dirty="0">
                <a:solidFill>
                  <a:schemeClr val="bg1"/>
                </a:solidFill>
                <a:latin typeface="Georgia" pitchFamily="18" charset="0"/>
              </a:rPr>
              <a:t>Days of the week from Norse gods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Georgia" pitchFamily="18" charset="0"/>
              </a:rPr>
              <a:t>Conclusion</a:t>
            </a:r>
            <a:endParaRPr lang="en-US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38200"/>
            <a:ext cx="10287000" cy="5791200"/>
          </a:xfrm>
        </p:spPr>
        <p:txBody>
          <a:bodyPr/>
          <a:lstStyle/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If anyone wishes not to observe Christmas in any manner, that is fine.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Do not bind it on others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Romans 14:5 – “let each one be fully convinced in his own mind”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Romans 14:3 “Let not him who eats despise him who does not eat, and let not him who does not eat judge him who eats; for God has received him.” </a:t>
            </a:r>
          </a:p>
          <a:p>
            <a:r>
              <a:rPr lang="en-US" sz="3400" b="1" dirty="0">
                <a:solidFill>
                  <a:schemeClr val="bg1"/>
                </a:solidFill>
                <a:latin typeface="Georgia" pitchFamily="18" charset="0"/>
              </a:rPr>
              <a:t> A Matter of Indifference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Georgia" pitchFamily="18" charset="0"/>
              </a:rPr>
              <a:t>Conclusion</a:t>
            </a:r>
            <a:endParaRPr lang="en-US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001917"/>
            <a:ext cx="10210800" cy="5715000"/>
          </a:xfrm>
        </p:spPr>
        <p:txBody>
          <a:bodyPr/>
          <a:lstStyle/>
          <a:p>
            <a:r>
              <a:rPr lang="en-US" sz="3300" b="1" dirty="0">
                <a:solidFill>
                  <a:schemeClr val="bg1"/>
                </a:solidFill>
                <a:latin typeface="Georgia" pitchFamily="18" charset="0"/>
              </a:rPr>
              <a:t>Be Careful in observance of Civil holiday</a:t>
            </a:r>
          </a:p>
          <a:p>
            <a:r>
              <a:rPr lang="en-US" sz="3300" b="1" dirty="0">
                <a:solidFill>
                  <a:schemeClr val="bg1"/>
                </a:solidFill>
                <a:latin typeface="Georgia" pitchFamily="18" charset="0"/>
              </a:rPr>
              <a:t>Stars, Angels &amp; Manger Scenes connect it with birth of Christ</a:t>
            </a:r>
          </a:p>
          <a:p>
            <a:r>
              <a:rPr lang="en-US" sz="3300" b="1" dirty="0">
                <a:solidFill>
                  <a:schemeClr val="bg1"/>
                </a:solidFill>
                <a:latin typeface="Georgia" pitchFamily="18" charset="0"/>
              </a:rPr>
              <a:t>Danger in going all out for decorations outside the house</a:t>
            </a:r>
          </a:p>
          <a:p>
            <a:r>
              <a:rPr lang="en-US" sz="3300" b="1" dirty="0">
                <a:solidFill>
                  <a:schemeClr val="bg1"/>
                </a:solidFill>
                <a:latin typeface="Georgia" pitchFamily="18" charset="0"/>
              </a:rPr>
              <a:t>Enjoy decorations and traditions with our own families who understand their significance</a:t>
            </a:r>
          </a:p>
          <a:p>
            <a:r>
              <a:rPr lang="en-US" sz="3300" b="1" dirty="0">
                <a:solidFill>
                  <a:schemeClr val="bg1"/>
                </a:solidFill>
                <a:latin typeface="Georgia" pitchFamily="18" charset="0"/>
              </a:rPr>
              <a:t>Be ready to explain to others why we do not observe it religiously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74638"/>
            <a:ext cx="10210800" cy="1706562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Georgia" pitchFamily="18" charset="0"/>
              </a:rPr>
              <a:t>In All Things Practice Charity Toward One Another</a:t>
            </a:r>
            <a:endParaRPr lang="en-US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10210800" cy="4724400"/>
          </a:xfrm>
        </p:spPr>
        <p:txBody>
          <a:bodyPr/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Colossians 3:12-14 NKJV 12 Therefore, as the elect of God, holy and beloved, put on tender mercies, kindness, humility, meekness, longsuffering; 13 bearing with one another, and forgiving one another, if anyone has a complaint against another; even as Christ forgave you, so you also must do. 14 But above all these things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put on love, which is the bond of perfection</a:t>
            </a:r>
            <a:r>
              <a:rPr lang="en-US" b="1" dirty="0">
                <a:solidFill>
                  <a:schemeClr val="bg1"/>
                </a:solidFill>
                <a:latin typeface="Georgia" pitchFamily="18" charset="0"/>
              </a:rPr>
              <a:t>.”</a:t>
            </a:r>
            <a:endParaRPr lang="en-US" sz="3600" b="1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theme/theme1.xml><?xml version="1.0" encoding="utf-8"?>
<a:theme xmlns:a="http://schemas.openxmlformats.org/drawingml/2006/main" name="Vortex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Vortex</Template>
  <TotalTime>829</TotalTime>
  <Words>913</Words>
  <Application>Microsoft Office PowerPoint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Georgia</vt:lpstr>
      <vt:lpstr>Vortex</vt:lpstr>
      <vt:lpstr>PowerPoint Presentation</vt:lpstr>
      <vt:lpstr>TRUE or FALSE?</vt:lpstr>
      <vt:lpstr>TRUE or FALSE?</vt:lpstr>
      <vt:lpstr>Bible Authority Contained in the New Testament                                                                                                                                                                                                            </vt:lpstr>
      <vt:lpstr>What does this have to do with Christ’s Birth?</vt:lpstr>
      <vt:lpstr>Where Did Christ-Mass Come From?</vt:lpstr>
      <vt:lpstr>Some Days May Be Observed Without Religious Significance</vt:lpstr>
      <vt:lpstr>Circumcision</vt:lpstr>
      <vt:lpstr>Four Extremes:</vt:lpstr>
      <vt:lpstr>Four Extremes:</vt:lpstr>
      <vt:lpstr>Arguments:</vt:lpstr>
      <vt:lpstr>Conclusion</vt:lpstr>
      <vt:lpstr>Conclusion</vt:lpstr>
      <vt:lpstr>In All Things Practice Charity Toward One Another</vt:lpstr>
    </vt:vector>
  </TitlesOfParts>
  <Company>Brainy Betty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2444444444               0</dc:title>
  <dc:creator>Gailen Evans</dc:creator>
  <cp:lastModifiedBy>Gailen Evans</cp:lastModifiedBy>
  <cp:revision>67</cp:revision>
  <dcterms:created xsi:type="dcterms:W3CDTF">2012-12-03T23:24:19Z</dcterms:created>
  <dcterms:modified xsi:type="dcterms:W3CDTF">2024-12-20T03:07:39Z</dcterms:modified>
</cp:coreProperties>
</file>